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Poppins" charset="1" panose="00000500000000000000"/>
      <p:regular r:id="rId19"/>
    </p:embeddedFont>
    <p:embeddedFont>
      <p:font typeface="Poppins Bold" charset="1" panose="0000080000000000000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18.png" Type="http://schemas.openxmlformats.org/officeDocument/2006/relationships/image"/><Relationship Id="rId4" Target="../media/image19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20.png" Type="http://schemas.openxmlformats.org/officeDocument/2006/relationships/image"/><Relationship Id="rId4" Target="../media/image21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22.png" Type="http://schemas.openxmlformats.org/officeDocument/2006/relationships/image"/><Relationship Id="rId4" Target="../media/image23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6.png" Type="http://schemas.openxmlformats.org/officeDocument/2006/relationships/image"/><Relationship Id="rId5" Target="../media/image7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6.png" Type="http://schemas.openxmlformats.org/officeDocument/2006/relationships/image"/><Relationship Id="rId4" Target="../media/image7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6.png" Type="http://schemas.openxmlformats.org/officeDocument/2006/relationships/image"/><Relationship Id="rId4" Target="../media/image7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Relationship Id="rId4" Target="../media/image9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10.pn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12.png" Type="http://schemas.openxmlformats.org/officeDocument/2006/relationships/image"/><Relationship Id="rId4" Target="../media/image1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14.png" Type="http://schemas.openxmlformats.org/officeDocument/2006/relationships/image"/><Relationship Id="rId4" Target="../media/image15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16.png" Type="http://schemas.openxmlformats.org/officeDocument/2006/relationships/image"/><Relationship Id="rId4" Target="../media/image17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18444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393800"/>
            <a:ext cx="16538748" cy="10333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29"/>
              </a:lnSpc>
            </a:pPr>
            <a:r>
              <a:rPr lang="en-US" sz="7229">
                <a:solidFill>
                  <a:srgbClr val="F0B92D"/>
                </a:solidFill>
                <a:latin typeface="Poppins"/>
                <a:ea typeface="Poppins"/>
                <a:cs typeface="Poppins"/>
                <a:sym typeface="Poppins"/>
              </a:rPr>
              <a:t>PIZZA SALES ANALYSIS USING SQL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4776891" y="9495367"/>
            <a:ext cx="367761" cy="432197"/>
          </a:xfrm>
          <a:custGeom>
            <a:avLst/>
            <a:gdLst/>
            <a:ahLst/>
            <a:cxnLst/>
            <a:rect r="r" b="b" t="t" l="l"/>
            <a:pathLst>
              <a:path h="432197" w="367761">
                <a:moveTo>
                  <a:pt x="0" y="0"/>
                </a:moveTo>
                <a:lnTo>
                  <a:pt x="367761" y="0"/>
                </a:lnTo>
                <a:lnTo>
                  <a:pt x="367761" y="432197"/>
                </a:lnTo>
                <a:lnTo>
                  <a:pt x="0" y="4321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5332141" y="9571765"/>
            <a:ext cx="2955859" cy="288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by DEEPAK YADAV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BA0818">
                <a:alpha val="100000"/>
              </a:srgbClr>
            </a:gs>
            <a:gs pos="100000">
              <a:srgbClr val="830007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4885531">
            <a:off x="17172178" y="6713818"/>
            <a:ext cx="1338372" cy="1341727"/>
          </a:xfrm>
          <a:custGeom>
            <a:avLst/>
            <a:gdLst/>
            <a:ahLst/>
            <a:cxnLst/>
            <a:rect r="r" b="b" t="t" l="l"/>
            <a:pathLst>
              <a:path h="1341727" w="1338372">
                <a:moveTo>
                  <a:pt x="0" y="0"/>
                </a:moveTo>
                <a:lnTo>
                  <a:pt x="1338372" y="0"/>
                </a:lnTo>
                <a:lnTo>
                  <a:pt x="1338372" y="1341726"/>
                </a:lnTo>
                <a:lnTo>
                  <a:pt x="0" y="13417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95551" y="2922846"/>
            <a:ext cx="13145788" cy="2908612"/>
          </a:xfrm>
          <a:custGeom>
            <a:avLst/>
            <a:gdLst/>
            <a:ahLst/>
            <a:cxnLst/>
            <a:rect r="r" b="b" t="t" l="l"/>
            <a:pathLst>
              <a:path h="2908612" w="13145788">
                <a:moveTo>
                  <a:pt x="0" y="0"/>
                </a:moveTo>
                <a:lnTo>
                  <a:pt x="13145787" y="0"/>
                </a:lnTo>
                <a:lnTo>
                  <a:pt x="13145787" y="2908612"/>
                </a:lnTo>
                <a:lnTo>
                  <a:pt x="0" y="290861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375259" y="6031483"/>
            <a:ext cx="5370780" cy="3822270"/>
          </a:xfrm>
          <a:custGeom>
            <a:avLst/>
            <a:gdLst/>
            <a:ahLst/>
            <a:cxnLst/>
            <a:rect r="r" b="b" t="t" l="l"/>
            <a:pathLst>
              <a:path h="3822270" w="5370780">
                <a:moveTo>
                  <a:pt x="0" y="0"/>
                </a:moveTo>
                <a:lnTo>
                  <a:pt x="5370780" y="0"/>
                </a:lnTo>
                <a:lnTo>
                  <a:pt x="5370780" y="3822270"/>
                </a:lnTo>
                <a:lnTo>
                  <a:pt x="0" y="382227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703363" y="338314"/>
            <a:ext cx="8930164" cy="927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00"/>
              </a:lnSpc>
              <a:spcBef>
                <a:spcPct val="0"/>
              </a:spcBef>
            </a:pPr>
            <a:r>
              <a:rPr lang="en-US" sz="6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Intermediate </a:t>
            </a:r>
            <a:r>
              <a:rPr lang="en-US" sz="6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Queries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452395" y="1502302"/>
            <a:ext cx="16063951" cy="12205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51"/>
              </a:lnSpc>
              <a:spcBef>
                <a:spcPct val="0"/>
              </a:spcBef>
            </a:pPr>
            <a:r>
              <a:rPr lang="en-US" sz="4551">
                <a:solidFill>
                  <a:srgbClr val="E6C8BD"/>
                </a:solidFill>
                <a:latin typeface="Poppins"/>
                <a:ea typeface="Poppins"/>
                <a:cs typeface="Poppins"/>
                <a:sym typeface="Poppins"/>
              </a:rPr>
              <a:t>-- Join relevant tables to find</a:t>
            </a:r>
            <a:r>
              <a:rPr lang="en-US" sz="4551">
                <a:solidFill>
                  <a:srgbClr val="E6C8BD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4551">
                <a:solidFill>
                  <a:srgbClr val="E6C8BD"/>
                </a:solidFill>
                <a:latin typeface="Poppins"/>
                <a:ea typeface="Poppins"/>
                <a:cs typeface="Poppins"/>
                <a:sym typeface="Poppins"/>
              </a:rPr>
              <a:t>th</a:t>
            </a:r>
            <a:r>
              <a:rPr lang="en-US" sz="4551">
                <a:solidFill>
                  <a:srgbClr val="E6C8BD"/>
                </a:solidFill>
                <a:latin typeface="Poppins"/>
                <a:ea typeface="Poppins"/>
                <a:cs typeface="Poppins"/>
                <a:sym typeface="Poppins"/>
              </a:rPr>
              <a:t>e</a:t>
            </a:r>
            <a:r>
              <a:rPr lang="en-US" sz="4551">
                <a:solidFill>
                  <a:srgbClr val="E6C8BD"/>
                </a:solidFill>
                <a:latin typeface="Poppins"/>
                <a:ea typeface="Poppins"/>
                <a:cs typeface="Poppins"/>
                <a:sym typeface="Poppins"/>
              </a:rPr>
              <a:t> ca</a:t>
            </a:r>
            <a:r>
              <a:rPr lang="en-US" sz="4551">
                <a:solidFill>
                  <a:srgbClr val="E6C8BD"/>
                </a:solidFill>
                <a:latin typeface="Poppins"/>
                <a:ea typeface="Poppins"/>
                <a:cs typeface="Poppins"/>
                <a:sym typeface="Poppins"/>
              </a:rPr>
              <a:t>te</a:t>
            </a:r>
            <a:r>
              <a:rPr lang="en-US" sz="4551">
                <a:solidFill>
                  <a:srgbClr val="E6C8BD"/>
                </a:solidFill>
                <a:latin typeface="Poppins"/>
                <a:ea typeface="Poppins"/>
                <a:cs typeface="Poppins"/>
                <a:sym typeface="Poppins"/>
              </a:rPr>
              <a:t>go</a:t>
            </a:r>
            <a:r>
              <a:rPr lang="en-US" sz="4551">
                <a:solidFill>
                  <a:srgbClr val="E6C8BD"/>
                </a:solidFill>
                <a:latin typeface="Poppins"/>
                <a:ea typeface="Poppins"/>
                <a:cs typeface="Poppins"/>
                <a:sym typeface="Poppins"/>
              </a:rPr>
              <a:t>r</a:t>
            </a:r>
            <a:r>
              <a:rPr lang="en-US" sz="4551">
                <a:solidFill>
                  <a:srgbClr val="E6C8BD"/>
                </a:solidFill>
                <a:latin typeface="Poppins"/>
                <a:ea typeface="Poppins"/>
                <a:cs typeface="Poppins"/>
                <a:sym typeface="Poppins"/>
              </a:rPr>
              <a:t>y-w</a:t>
            </a:r>
            <a:r>
              <a:rPr lang="en-US" sz="4551">
                <a:solidFill>
                  <a:srgbClr val="E6C8BD"/>
                </a:solidFill>
                <a:latin typeface="Poppins"/>
                <a:ea typeface="Poppins"/>
                <a:cs typeface="Poppins"/>
                <a:sym typeface="Poppins"/>
              </a:rPr>
              <a:t>i</a:t>
            </a:r>
            <a:r>
              <a:rPr lang="en-US" sz="4551">
                <a:solidFill>
                  <a:srgbClr val="E6C8BD"/>
                </a:solidFill>
                <a:latin typeface="Poppins"/>
                <a:ea typeface="Poppins"/>
                <a:cs typeface="Poppins"/>
                <a:sym typeface="Poppins"/>
              </a:rPr>
              <a:t>s</a:t>
            </a:r>
            <a:r>
              <a:rPr lang="en-US" sz="4551">
                <a:solidFill>
                  <a:srgbClr val="E6C8BD"/>
                </a:solidFill>
                <a:latin typeface="Poppins"/>
                <a:ea typeface="Poppins"/>
                <a:cs typeface="Poppins"/>
                <a:sym typeface="Poppins"/>
              </a:rPr>
              <a:t>e                   distribution of </a:t>
            </a:r>
            <a:r>
              <a:rPr lang="en-US" sz="4551">
                <a:solidFill>
                  <a:srgbClr val="E6C8BD"/>
                </a:solidFill>
                <a:latin typeface="Poppins"/>
                <a:ea typeface="Poppins"/>
                <a:cs typeface="Poppins"/>
                <a:sym typeface="Poppins"/>
              </a:rPr>
              <a:t>pizz</a:t>
            </a:r>
            <a:r>
              <a:rPr lang="en-US" sz="4551">
                <a:solidFill>
                  <a:srgbClr val="E6C8BD"/>
                </a:solidFill>
                <a:latin typeface="Poppins"/>
                <a:ea typeface="Poppins"/>
                <a:cs typeface="Poppins"/>
                <a:sym typeface="Poppins"/>
              </a:rPr>
              <a:t>a</a:t>
            </a:r>
            <a:r>
              <a:rPr lang="en-US" sz="4551">
                <a:solidFill>
                  <a:srgbClr val="E6C8BD"/>
                </a:solidFill>
                <a:latin typeface="Poppins"/>
                <a:ea typeface="Poppins"/>
                <a:cs typeface="Poppins"/>
                <a:sym typeface="Poppins"/>
              </a:rPr>
              <a:t>s.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1527659" y="6183883"/>
            <a:ext cx="5370780" cy="3822270"/>
          </a:xfrm>
          <a:custGeom>
            <a:avLst/>
            <a:gdLst/>
            <a:ahLst/>
            <a:cxnLst/>
            <a:rect r="r" b="b" t="t" l="l"/>
            <a:pathLst>
              <a:path h="3822270" w="5370780">
                <a:moveTo>
                  <a:pt x="0" y="0"/>
                </a:moveTo>
                <a:lnTo>
                  <a:pt x="5370780" y="0"/>
                </a:lnTo>
                <a:lnTo>
                  <a:pt x="5370780" y="3822270"/>
                </a:lnTo>
                <a:lnTo>
                  <a:pt x="0" y="382227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BA0818">
                <a:alpha val="100000"/>
              </a:srgbClr>
            </a:gs>
            <a:gs pos="100000">
              <a:srgbClr val="830007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4885531">
            <a:off x="17172178" y="6713818"/>
            <a:ext cx="1338372" cy="1341727"/>
          </a:xfrm>
          <a:custGeom>
            <a:avLst/>
            <a:gdLst/>
            <a:ahLst/>
            <a:cxnLst/>
            <a:rect r="r" b="b" t="t" l="l"/>
            <a:pathLst>
              <a:path h="1341727" w="1338372">
                <a:moveTo>
                  <a:pt x="0" y="0"/>
                </a:moveTo>
                <a:lnTo>
                  <a:pt x="1338372" y="0"/>
                </a:lnTo>
                <a:lnTo>
                  <a:pt x="1338372" y="1341726"/>
                </a:lnTo>
                <a:lnTo>
                  <a:pt x="0" y="13417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3300129"/>
            <a:ext cx="12799023" cy="3322823"/>
          </a:xfrm>
          <a:custGeom>
            <a:avLst/>
            <a:gdLst/>
            <a:ahLst/>
            <a:cxnLst/>
            <a:rect r="r" b="b" t="t" l="l"/>
            <a:pathLst>
              <a:path h="3322823" w="12799023">
                <a:moveTo>
                  <a:pt x="0" y="0"/>
                </a:moveTo>
                <a:lnTo>
                  <a:pt x="12799023" y="0"/>
                </a:lnTo>
                <a:lnTo>
                  <a:pt x="12799023" y="3322823"/>
                </a:lnTo>
                <a:lnTo>
                  <a:pt x="0" y="332282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259556" y="7384681"/>
            <a:ext cx="6399297" cy="2133099"/>
          </a:xfrm>
          <a:custGeom>
            <a:avLst/>
            <a:gdLst/>
            <a:ahLst/>
            <a:cxnLst/>
            <a:rect r="r" b="b" t="t" l="l"/>
            <a:pathLst>
              <a:path h="2133099" w="6399297">
                <a:moveTo>
                  <a:pt x="0" y="0"/>
                </a:moveTo>
                <a:lnTo>
                  <a:pt x="6399297" y="0"/>
                </a:lnTo>
                <a:lnTo>
                  <a:pt x="6399297" y="2133099"/>
                </a:lnTo>
                <a:lnTo>
                  <a:pt x="0" y="213309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703363" y="338314"/>
            <a:ext cx="8930164" cy="927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00"/>
              </a:lnSpc>
              <a:spcBef>
                <a:spcPct val="0"/>
              </a:spcBef>
            </a:pPr>
            <a:r>
              <a:rPr lang="en-US" sz="6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Intermediate </a:t>
            </a:r>
            <a:r>
              <a:rPr lang="en-US" sz="6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Queries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452395" y="1502302"/>
            <a:ext cx="16063951" cy="12205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51"/>
              </a:lnSpc>
              <a:spcBef>
                <a:spcPct val="0"/>
              </a:spcBef>
            </a:pPr>
            <a:r>
              <a:rPr lang="en-US" sz="4551">
                <a:solidFill>
                  <a:srgbClr val="E6C8BD"/>
                </a:solidFill>
                <a:latin typeface="Poppins"/>
                <a:ea typeface="Poppins"/>
                <a:cs typeface="Poppins"/>
                <a:sym typeface="Poppins"/>
              </a:rPr>
              <a:t>–- Group orders by date and</a:t>
            </a:r>
            <a:r>
              <a:rPr lang="en-US" sz="4551">
                <a:solidFill>
                  <a:srgbClr val="E6C8BD"/>
                </a:solidFill>
                <a:latin typeface="Poppins"/>
                <a:ea typeface="Poppins"/>
                <a:cs typeface="Poppins"/>
                <a:sym typeface="Poppins"/>
              </a:rPr>
              <a:t> calcula</a:t>
            </a:r>
            <a:r>
              <a:rPr lang="en-US" sz="4551">
                <a:solidFill>
                  <a:srgbClr val="E6C8BD"/>
                </a:solidFill>
                <a:latin typeface="Poppins"/>
                <a:ea typeface="Poppins"/>
                <a:cs typeface="Poppins"/>
                <a:sym typeface="Poppins"/>
              </a:rPr>
              <a:t>t</a:t>
            </a:r>
            <a:r>
              <a:rPr lang="en-US" sz="4551">
                <a:solidFill>
                  <a:srgbClr val="E6C8BD"/>
                </a:solidFill>
                <a:latin typeface="Poppins"/>
                <a:ea typeface="Poppins"/>
                <a:cs typeface="Poppins"/>
                <a:sym typeface="Poppins"/>
              </a:rPr>
              <a:t>e</a:t>
            </a:r>
            <a:r>
              <a:rPr lang="en-US" sz="4551">
                <a:solidFill>
                  <a:srgbClr val="E6C8BD"/>
                </a:solidFill>
                <a:latin typeface="Poppins"/>
                <a:ea typeface="Poppins"/>
                <a:cs typeface="Poppins"/>
                <a:sym typeface="Poppins"/>
              </a:rPr>
              <a:t> av</a:t>
            </a:r>
            <a:r>
              <a:rPr lang="en-US" sz="4551">
                <a:solidFill>
                  <a:srgbClr val="E6C8BD"/>
                </a:solidFill>
                <a:latin typeface="Poppins"/>
                <a:ea typeface="Poppins"/>
                <a:cs typeface="Poppins"/>
                <a:sym typeface="Poppins"/>
              </a:rPr>
              <a:t>erage </a:t>
            </a:r>
            <a:r>
              <a:rPr lang="en-US" sz="4551">
                <a:solidFill>
                  <a:srgbClr val="E6C8BD"/>
                </a:solidFill>
                <a:latin typeface="Poppins"/>
                <a:ea typeface="Poppins"/>
                <a:cs typeface="Poppins"/>
                <a:sym typeface="Poppins"/>
              </a:rPr>
              <a:t>pizz</a:t>
            </a:r>
            <a:r>
              <a:rPr lang="en-US" sz="4551">
                <a:solidFill>
                  <a:srgbClr val="E6C8BD"/>
                </a:solidFill>
                <a:latin typeface="Poppins"/>
                <a:ea typeface="Poppins"/>
                <a:cs typeface="Poppins"/>
                <a:sym typeface="Poppins"/>
              </a:rPr>
              <a:t>a</a:t>
            </a:r>
            <a:r>
              <a:rPr lang="en-US" sz="4551">
                <a:solidFill>
                  <a:srgbClr val="E6C8BD"/>
                </a:solidFill>
                <a:latin typeface="Poppins"/>
                <a:ea typeface="Poppins"/>
                <a:cs typeface="Poppins"/>
                <a:sym typeface="Poppins"/>
              </a:rPr>
              <a:t>s per day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BA0818">
                <a:alpha val="100000"/>
              </a:srgbClr>
            </a:gs>
            <a:gs pos="100000">
              <a:srgbClr val="830007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4885531">
            <a:off x="17172178" y="6713818"/>
            <a:ext cx="1338372" cy="1341727"/>
          </a:xfrm>
          <a:custGeom>
            <a:avLst/>
            <a:gdLst/>
            <a:ahLst/>
            <a:cxnLst/>
            <a:rect r="r" b="b" t="t" l="l"/>
            <a:pathLst>
              <a:path h="1341727" w="1338372">
                <a:moveTo>
                  <a:pt x="0" y="0"/>
                </a:moveTo>
                <a:lnTo>
                  <a:pt x="1338372" y="0"/>
                </a:lnTo>
                <a:lnTo>
                  <a:pt x="1338372" y="1341726"/>
                </a:lnTo>
                <a:lnTo>
                  <a:pt x="0" y="13417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30256" y="3029241"/>
            <a:ext cx="10336377" cy="4228518"/>
          </a:xfrm>
          <a:custGeom>
            <a:avLst/>
            <a:gdLst/>
            <a:ahLst/>
            <a:cxnLst/>
            <a:rect r="r" b="b" t="t" l="l"/>
            <a:pathLst>
              <a:path h="4228518" w="10336377">
                <a:moveTo>
                  <a:pt x="0" y="0"/>
                </a:moveTo>
                <a:lnTo>
                  <a:pt x="10336377" y="0"/>
                </a:lnTo>
                <a:lnTo>
                  <a:pt x="10336377" y="4228518"/>
                </a:lnTo>
                <a:lnTo>
                  <a:pt x="0" y="422851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226772" y="7013555"/>
            <a:ext cx="6614592" cy="2734879"/>
          </a:xfrm>
          <a:custGeom>
            <a:avLst/>
            <a:gdLst/>
            <a:ahLst/>
            <a:cxnLst/>
            <a:rect r="r" b="b" t="t" l="l"/>
            <a:pathLst>
              <a:path h="2734879" w="6614592">
                <a:moveTo>
                  <a:pt x="0" y="0"/>
                </a:moveTo>
                <a:lnTo>
                  <a:pt x="6614592" y="0"/>
                </a:lnTo>
                <a:lnTo>
                  <a:pt x="6614592" y="2734880"/>
                </a:lnTo>
                <a:lnTo>
                  <a:pt x="0" y="27348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703363" y="338314"/>
            <a:ext cx="8930164" cy="927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00"/>
              </a:lnSpc>
              <a:spcBef>
                <a:spcPct val="0"/>
              </a:spcBef>
            </a:pPr>
            <a:r>
              <a:rPr lang="en-US" sz="6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Intermediate </a:t>
            </a:r>
            <a:r>
              <a:rPr lang="en-US" sz="6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Queries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452395" y="1502302"/>
            <a:ext cx="16063951" cy="12205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51"/>
              </a:lnSpc>
              <a:spcBef>
                <a:spcPct val="0"/>
              </a:spcBef>
            </a:pPr>
            <a:r>
              <a:rPr lang="en-US" sz="4551">
                <a:solidFill>
                  <a:srgbClr val="E6C8BD"/>
                </a:solidFill>
                <a:latin typeface="Poppins"/>
                <a:ea typeface="Poppins"/>
                <a:cs typeface="Poppins"/>
                <a:sym typeface="Poppins"/>
              </a:rPr>
              <a:t>–- Determine top 3 most ord</a:t>
            </a:r>
            <a:r>
              <a:rPr lang="en-US" sz="4551">
                <a:solidFill>
                  <a:srgbClr val="E6C8BD"/>
                </a:solidFill>
                <a:latin typeface="Poppins"/>
                <a:ea typeface="Poppins"/>
                <a:cs typeface="Poppins"/>
                <a:sym typeface="Poppins"/>
              </a:rPr>
              <a:t>ered </a:t>
            </a:r>
            <a:r>
              <a:rPr lang="en-US" sz="4551">
                <a:solidFill>
                  <a:srgbClr val="E6C8BD"/>
                </a:solidFill>
                <a:latin typeface="Poppins"/>
                <a:ea typeface="Poppins"/>
                <a:cs typeface="Poppins"/>
                <a:sym typeface="Poppins"/>
              </a:rPr>
              <a:t>pizz</a:t>
            </a:r>
            <a:r>
              <a:rPr lang="en-US" sz="4551">
                <a:solidFill>
                  <a:srgbClr val="E6C8BD"/>
                </a:solidFill>
                <a:latin typeface="Poppins"/>
                <a:ea typeface="Poppins"/>
                <a:cs typeface="Poppins"/>
                <a:sym typeface="Poppins"/>
              </a:rPr>
              <a:t>a</a:t>
            </a:r>
            <a:r>
              <a:rPr lang="en-US" sz="4551">
                <a:solidFill>
                  <a:srgbClr val="E6C8BD"/>
                </a:solidFill>
                <a:latin typeface="Poppins"/>
                <a:ea typeface="Poppins"/>
                <a:cs typeface="Poppins"/>
                <a:sym typeface="Poppins"/>
              </a:rPr>
              <a:t>s based on revenue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BA0818">
                <a:alpha val="100000"/>
              </a:srgbClr>
            </a:gs>
            <a:gs pos="100000">
              <a:srgbClr val="830007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57175" y="761736"/>
            <a:ext cx="17773650" cy="88016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20"/>
              </a:lnSpc>
              <a:spcBef>
                <a:spcPct val="0"/>
              </a:spcBef>
            </a:pPr>
            <a:r>
              <a:rPr lang="en-US" sz="412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📊</a:t>
            </a:r>
            <a:r>
              <a:rPr lang="en-US" b="true" sz="412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b="true" sz="412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Conclusion – Key Business Insights from Pizza Sales Analysis</a:t>
            </a:r>
          </a:p>
          <a:p>
            <a:pPr algn="l">
              <a:lnSpc>
                <a:spcPts val="4120"/>
              </a:lnSpc>
              <a:spcBef>
                <a:spcPct val="0"/>
              </a:spcBef>
            </a:pPr>
          </a:p>
          <a:p>
            <a:pPr algn="l">
              <a:lnSpc>
                <a:spcPts val="3420"/>
              </a:lnSpc>
              <a:spcBef>
                <a:spcPct val="0"/>
              </a:spcBef>
            </a:pPr>
          </a:p>
          <a:p>
            <a:pPr algn="l">
              <a:lnSpc>
                <a:spcPts val="3420"/>
              </a:lnSpc>
              <a:spcBef>
                <a:spcPct val="0"/>
              </a:spcBef>
            </a:pPr>
            <a:r>
              <a:rPr lang="en-US" sz="342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✅ Sales Volume &amp; Revenue: The analysis highlighted the total order volume and revenue, helping understand the business's scale and performance.</a:t>
            </a:r>
          </a:p>
          <a:p>
            <a:pPr algn="l">
              <a:lnSpc>
                <a:spcPts val="3420"/>
              </a:lnSpc>
              <a:spcBef>
                <a:spcPct val="0"/>
              </a:spcBef>
            </a:pPr>
          </a:p>
          <a:p>
            <a:pPr algn="l">
              <a:lnSpc>
                <a:spcPts val="3420"/>
              </a:lnSpc>
              <a:spcBef>
                <a:spcPct val="0"/>
              </a:spcBef>
            </a:pPr>
            <a:r>
              <a:rPr lang="en-US" sz="342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🍕 Customer Preferences: Medium-sized pizzas were the most popular, indicating strong customer preference that can guide inventory and marketing decisions.</a:t>
            </a:r>
          </a:p>
          <a:p>
            <a:pPr algn="l">
              <a:lnSpc>
                <a:spcPts val="3420"/>
              </a:lnSpc>
              <a:spcBef>
                <a:spcPct val="0"/>
              </a:spcBef>
            </a:pPr>
          </a:p>
          <a:p>
            <a:pPr algn="l">
              <a:lnSpc>
                <a:spcPts val="3420"/>
              </a:lnSpc>
              <a:spcBef>
                <a:spcPct val="0"/>
              </a:spcBef>
            </a:pPr>
            <a:r>
              <a:rPr lang="en-US" sz="342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🕒 Peak Business Hours: Most orders were concentrated during specific hours of the day, providing opportunities to optimize staffing and delivery operations.</a:t>
            </a:r>
          </a:p>
          <a:p>
            <a:pPr algn="l">
              <a:lnSpc>
                <a:spcPts val="3420"/>
              </a:lnSpc>
              <a:spcBef>
                <a:spcPct val="0"/>
              </a:spcBef>
            </a:pPr>
          </a:p>
          <a:p>
            <a:pPr algn="l">
              <a:lnSpc>
                <a:spcPts val="3420"/>
              </a:lnSpc>
              <a:spcBef>
                <a:spcPct val="0"/>
              </a:spcBef>
            </a:pPr>
            <a:r>
              <a:rPr lang="en-US" sz="342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💸 Top Revenue Contributors: A few pizzas contributed the majority of sales, which can be promoted further to boost revenue.</a:t>
            </a:r>
          </a:p>
          <a:p>
            <a:pPr algn="l">
              <a:lnSpc>
                <a:spcPts val="3420"/>
              </a:lnSpc>
              <a:spcBef>
                <a:spcPct val="0"/>
              </a:spcBef>
            </a:pPr>
          </a:p>
          <a:p>
            <a:pPr algn="l">
              <a:lnSpc>
                <a:spcPts val="3420"/>
              </a:lnSpc>
              <a:spcBef>
                <a:spcPct val="0"/>
              </a:spcBef>
            </a:pPr>
            <a:r>
              <a:rPr lang="en-US" sz="342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📈 Advanced Revenue Trends: Cumulative and category-wise revenue tracking revealed which pizza types consistently perform well over time.</a:t>
            </a:r>
          </a:p>
          <a:p>
            <a:pPr algn="l">
              <a:lnSpc>
                <a:spcPts val="3420"/>
              </a:lnSpc>
              <a:spcBef>
                <a:spcPct val="0"/>
              </a:spcBef>
            </a:pPr>
          </a:p>
          <a:p>
            <a:pPr algn="l">
              <a:lnSpc>
                <a:spcPts val="3420"/>
              </a:lnSpc>
              <a:spcBef>
                <a:spcPct val="0"/>
              </a:spcBef>
            </a:pPr>
            <a:r>
              <a:rPr lang="en-US" sz="342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🎯 Business Application: These insights enable better decision-making in pricing, promotions, menu design, and resource planning.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BA0818">
                <a:alpha val="100000"/>
              </a:srgbClr>
            </a:gs>
            <a:gs pos="100000">
              <a:srgbClr val="830007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6172626">
            <a:off x="9334621" y="2649685"/>
            <a:ext cx="13381390" cy="6891416"/>
          </a:xfrm>
          <a:custGeom>
            <a:avLst/>
            <a:gdLst/>
            <a:ahLst/>
            <a:cxnLst/>
            <a:rect r="r" b="b" t="t" l="l"/>
            <a:pathLst>
              <a:path h="6891416" w="13381390">
                <a:moveTo>
                  <a:pt x="0" y="0"/>
                </a:moveTo>
                <a:lnTo>
                  <a:pt x="13381390" y="0"/>
                </a:lnTo>
                <a:lnTo>
                  <a:pt x="13381390" y="6891416"/>
                </a:lnTo>
                <a:lnTo>
                  <a:pt x="0" y="68914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636466" y="1563062"/>
            <a:ext cx="10035476" cy="6372527"/>
          </a:xfrm>
          <a:custGeom>
            <a:avLst/>
            <a:gdLst/>
            <a:ahLst/>
            <a:cxnLst/>
            <a:rect r="r" b="b" t="t" l="l"/>
            <a:pathLst>
              <a:path h="6372527" w="10035476">
                <a:moveTo>
                  <a:pt x="0" y="0"/>
                </a:moveTo>
                <a:lnTo>
                  <a:pt x="10035476" y="0"/>
                </a:lnTo>
                <a:lnTo>
                  <a:pt x="10035476" y="6372527"/>
                </a:lnTo>
                <a:lnTo>
                  <a:pt x="0" y="637252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2063558">
            <a:off x="11383994" y="8095244"/>
            <a:ext cx="1285177" cy="2326113"/>
          </a:xfrm>
          <a:custGeom>
            <a:avLst/>
            <a:gdLst/>
            <a:ahLst/>
            <a:cxnLst/>
            <a:rect r="r" b="b" t="t" l="l"/>
            <a:pathLst>
              <a:path h="2326113" w="1285177">
                <a:moveTo>
                  <a:pt x="0" y="0"/>
                </a:moveTo>
                <a:lnTo>
                  <a:pt x="1285177" y="0"/>
                </a:lnTo>
                <a:lnTo>
                  <a:pt x="1285177" y="2326112"/>
                </a:lnTo>
                <a:lnTo>
                  <a:pt x="0" y="232611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4003741"/>
            <a:ext cx="9810662" cy="22319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981"/>
              </a:lnSpc>
            </a:pPr>
            <a:r>
              <a:rPr lang="en-US" sz="212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Hello everyone, my name is Deepak Yadav.</a:t>
            </a:r>
          </a:p>
          <a:p>
            <a:pPr algn="just">
              <a:lnSpc>
                <a:spcPts val="2981"/>
              </a:lnSpc>
            </a:pPr>
            <a:r>
              <a:rPr lang="en-US" sz="212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In this project, I have used SQL queries to analyze and solve various questions related to pizza sales.</a:t>
            </a:r>
          </a:p>
          <a:p>
            <a:pPr algn="just">
              <a:lnSpc>
                <a:spcPts val="2981"/>
              </a:lnSpc>
            </a:pPr>
            <a:r>
              <a:rPr lang="en-US" sz="212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The goal is to extract meaningful insights from the data — such as sales performance, popular pizza types, revenue trends, and customer preferences — using structured and well-organized queries.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8498823">
            <a:off x="13796815" y="975777"/>
            <a:ext cx="1285177" cy="2326113"/>
          </a:xfrm>
          <a:custGeom>
            <a:avLst/>
            <a:gdLst/>
            <a:ahLst/>
            <a:cxnLst/>
            <a:rect r="r" b="b" t="t" l="l"/>
            <a:pathLst>
              <a:path h="2326113" w="1285177">
                <a:moveTo>
                  <a:pt x="0" y="0"/>
                </a:moveTo>
                <a:lnTo>
                  <a:pt x="1285177" y="0"/>
                </a:lnTo>
                <a:lnTo>
                  <a:pt x="1285177" y="2326113"/>
                </a:lnTo>
                <a:lnTo>
                  <a:pt x="0" y="232611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3755670">
            <a:off x="-304395" y="4363377"/>
            <a:ext cx="1285177" cy="2326113"/>
          </a:xfrm>
          <a:custGeom>
            <a:avLst/>
            <a:gdLst/>
            <a:ahLst/>
            <a:cxnLst/>
            <a:rect r="r" b="b" t="t" l="l"/>
            <a:pathLst>
              <a:path h="2326113" w="1285177">
                <a:moveTo>
                  <a:pt x="0" y="0"/>
                </a:moveTo>
                <a:lnTo>
                  <a:pt x="1285177" y="0"/>
                </a:lnTo>
                <a:lnTo>
                  <a:pt x="1285177" y="2326113"/>
                </a:lnTo>
                <a:lnTo>
                  <a:pt x="0" y="232611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2153724" y="9430513"/>
            <a:ext cx="1338372" cy="1341727"/>
          </a:xfrm>
          <a:custGeom>
            <a:avLst/>
            <a:gdLst/>
            <a:ahLst/>
            <a:cxnLst/>
            <a:rect r="r" b="b" t="t" l="l"/>
            <a:pathLst>
              <a:path h="1341727" w="1338372">
                <a:moveTo>
                  <a:pt x="0" y="0"/>
                </a:moveTo>
                <a:lnTo>
                  <a:pt x="1338372" y="0"/>
                </a:lnTo>
                <a:lnTo>
                  <a:pt x="1338372" y="1341727"/>
                </a:lnTo>
                <a:lnTo>
                  <a:pt x="0" y="134172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028700" y="1629737"/>
            <a:ext cx="7831745" cy="11461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00"/>
              </a:lnSpc>
            </a:pPr>
            <a:r>
              <a:rPr lang="en-US" sz="8000">
                <a:solidFill>
                  <a:srgbClr val="F0B92D"/>
                </a:solidFill>
                <a:latin typeface="Poppins"/>
                <a:ea typeface="Poppins"/>
                <a:cs typeface="Poppins"/>
                <a:sym typeface="Poppins"/>
              </a:rPr>
              <a:t>Hello !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7805628" y="-313027"/>
            <a:ext cx="1338372" cy="1341727"/>
          </a:xfrm>
          <a:custGeom>
            <a:avLst/>
            <a:gdLst/>
            <a:ahLst/>
            <a:cxnLst/>
            <a:rect r="r" b="b" t="t" l="l"/>
            <a:pathLst>
              <a:path h="1341727" w="1338372">
                <a:moveTo>
                  <a:pt x="0" y="0"/>
                </a:moveTo>
                <a:lnTo>
                  <a:pt x="1338372" y="0"/>
                </a:lnTo>
                <a:lnTo>
                  <a:pt x="1338372" y="1341727"/>
                </a:lnTo>
                <a:lnTo>
                  <a:pt x="0" y="134172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-4885531">
            <a:off x="17172178" y="6713818"/>
            <a:ext cx="1338372" cy="1341727"/>
          </a:xfrm>
          <a:custGeom>
            <a:avLst/>
            <a:gdLst/>
            <a:ahLst/>
            <a:cxnLst/>
            <a:rect r="r" b="b" t="t" l="l"/>
            <a:pathLst>
              <a:path h="1341727" w="1338372">
                <a:moveTo>
                  <a:pt x="0" y="0"/>
                </a:moveTo>
                <a:lnTo>
                  <a:pt x="1338372" y="0"/>
                </a:lnTo>
                <a:lnTo>
                  <a:pt x="1338372" y="1341726"/>
                </a:lnTo>
                <a:lnTo>
                  <a:pt x="0" y="134172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028700" y="7176764"/>
            <a:ext cx="7262967" cy="1527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Tools Used: MySQL </a:t>
            </a:r>
          </a:p>
          <a:p>
            <a:pPr algn="l">
              <a:lnSpc>
                <a:spcPts val="2000"/>
              </a:lnSpc>
              <a:spcBef>
                <a:spcPct val="0"/>
              </a:spcBef>
            </a:pPr>
          </a:p>
          <a:p>
            <a:pPr algn="l">
              <a:lnSpc>
                <a:spcPts val="20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Data Source: Sample pizza sales dataset</a:t>
            </a:r>
          </a:p>
          <a:p>
            <a:pPr algn="l">
              <a:lnSpc>
                <a:spcPts val="2000"/>
              </a:lnSpc>
              <a:spcBef>
                <a:spcPct val="0"/>
              </a:spcBef>
            </a:pPr>
          </a:p>
          <a:p>
            <a:pPr algn="l">
              <a:lnSpc>
                <a:spcPts val="20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Focus: Covering basic, intermediate, and advanced SQL queries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BA0818">
                <a:alpha val="100000"/>
              </a:srgbClr>
            </a:gs>
            <a:gs pos="100000">
              <a:srgbClr val="830007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-7320668" y="2188338"/>
            <a:ext cx="11476358" cy="5910325"/>
          </a:xfrm>
          <a:custGeom>
            <a:avLst/>
            <a:gdLst/>
            <a:ahLst/>
            <a:cxnLst/>
            <a:rect r="r" b="b" t="t" l="l"/>
            <a:pathLst>
              <a:path h="5910325" w="11476358">
                <a:moveTo>
                  <a:pt x="0" y="0"/>
                </a:moveTo>
                <a:lnTo>
                  <a:pt x="11476359" y="0"/>
                </a:lnTo>
                <a:lnTo>
                  <a:pt x="11476359" y="5910324"/>
                </a:lnTo>
                <a:lnTo>
                  <a:pt x="0" y="591032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8498823">
            <a:off x="14433431" y="297841"/>
            <a:ext cx="1285177" cy="2326113"/>
          </a:xfrm>
          <a:custGeom>
            <a:avLst/>
            <a:gdLst/>
            <a:ahLst/>
            <a:cxnLst/>
            <a:rect r="r" b="b" t="t" l="l"/>
            <a:pathLst>
              <a:path h="2326113" w="1285177">
                <a:moveTo>
                  <a:pt x="0" y="0"/>
                </a:moveTo>
                <a:lnTo>
                  <a:pt x="1285177" y="0"/>
                </a:lnTo>
                <a:lnTo>
                  <a:pt x="1285177" y="2326113"/>
                </a:lnTo>
                <a:lnTo>
                  <a:pt x="0" y="23261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59514" y="-35778"/>
            <a:ext cx="1338372" cy="1341727"/>
          </a:xfrm>
          <a:custGeom>
            <a:avLst/>
            <a:gdLst/>
            <a:ahLst/>
            <a:cxnLst/>
            <a:rect r="r" b="b" t="t" l="l"/>
            <a:pathLst>
              <a:path h="1341727" w="1338372">
                <a:moveTo>
                  <a:pt x="0" y="0"/>
                </a:moveTo>
                <a:lnTo>
                  <a:pt x="1338372" y="0"/>
                </a:lnTo>
                <a:lnTo>
                  <a:pt x="1338372" y="1341727"/>
                </a:lnTo>
                <a:lnTo>
                  <a:pt x="0" y="134172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372674" y="320675"/>
            <a:ext cx="15066121" cy="1473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99"/>
              </a:lnSpc>
            </a:pPr>
            <a:r>
              <a:rPr lang="en-US" sz="5499">
                <a:solidFill>
                  <a:srgbClr val="F0B92D"/>
                </a:solidFill>
                <a:latin typeface="Poppins"/>
                <a:ea typeface="Poppins"/>
                <a:cs typeface="Poppins"/>
                <a:sym typeface="Poppins"/>
              </a:rPr>
              <a:t>SQL QUERY CLASSIFICATION – PIZZA SALES ANALYSIS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2063558">
            <a:off x="10358263" y="8453659"/>
            <a:ext cx="1285177" cy="2326113"/>
          </a:xfrm>
          <a:custGeom>
            <a:avLst/>
            <a:gdLst/>
            <a:ahLst/>
            <a:cxnLst/>
            <a:rect r="r" b="b" t="t" l="l"/>
            <a:pathLst>
              <a:path h="2326113" w="1285177">
                <a:moveTo>
                  <a:pt x="0" y="0"/>
                </a:moveTo>
                <a:lnTo>
                  <a:pt x="1285177" y="0"/>
                </a:lnTo>
                <a:lnTo>
                  <a:pt x="1285177" y="2326113"/>
                </a:lnTo>
                <a:lnTo>
                  <a:pt x="0" y="23261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5400000">
            <a:off x="13655778" y="2188338"/>
            <a:ext cx="11476358" cy="5910325"/>
          </a:xfrm>
          <a:custGeom>
            <a:avLst/>
            <a:gdLst/>
            <a:ahLst/>
            <a:cxnLst/>
            <a:rect r="r" b="b" t="t" l="l"/>
            <a:pathLst>
              <a:path h="5910325" w="11476358">
                <a:moveTo>
                  <a:pt x="0" y="0"/>
                </a:moveTo>
                <a:lnTo>
                  <a:pt x="11476358" y="0"/>
                </a:lnTo>
                <a:lnTo>
                  <a:pt x="11476358" y="5910324"/>
                </a:lnTo>
                <a:lnTo>
                  <a:pt x="0" y="591032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-3755670">
            <a:off x="-304395" y="4363377"/>
            <a:ext cx="1285177" cy="2326113"/>
          </a:xfrm>
          <a:custGeom>
            <a:avLst/>
            <a:gdLst/>
            <a:ahLst/>
            <a:cxnLst/>
            <a:rect r="r" b="b" t="t" l="l"/>
            <a:pathLst>
              <a:path h="2326113" w="1285177">
                <a:moveTo>
                  <a:pt x="0" y="0"/>
                </a:moveTo>
                <a:lnTo>
                  <a:pt x="1285177" y="0"/>
                </a:lnTo>
                <a:lnTo>
                  <a:pt x="1285177" y="2326113"/>
                </a:lnTo>
                <a:lnTo>
                  <a:pt x="0" y="23261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028700" y="9261142"/>
            <a:ext cx="1338372" cy="1341727"/>
          </a:xfrm>
          <a:custGeom>
            <a:avLst/>
            <a:gdLst/>
            <a:ahLst/>
            <a:cxnLst/>
            <a:rect r="r" b="b" t="t" l="l"/>
            <a:pathLst>
              <a:path h="1341727" w="1338372">
                <a:moveTo>
                  <a:pt x="0" y="0"/>
                </a:moveTo>
                <a:lnTo>
                  <a:pt x="1338372" y="0"/>
                </a:lnTo>
                <a:lnTo>
                  <a:pt x="1338372" y="1341727"/>
                </a:lnTo>
                <a:lnTo>
                  <a:pt x="0" y="134172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-4885531">
            <a:off x="17172178" y="6713818"/>
            <a:ext cx="1338372" cy="1341727"/>
          </a:xfrm>
          <a:custGeom>
            <a:avLst/>
            <a:gdLst/>
            <a:ahLst/>
            <a:cxnLst/>
            <a:rect r="r" b="b" t="t" l="l"/>
            <a:pathLst>
              <a:path h="1341727" w="1338372">
                <a:moveTo>
                  <a:pt x="0" y="0"/>
                </a:moveTo>
                <a:lnTo>
                  <a:pt x="1338372" y="0"/>
                </a:lnTo>
                <a:lnTo>
                  <a:pt x="1338372" y="1341726"/>
                </a:lnTo>
                <a:lnTo>
                  <a:pt x="0" y="134172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309136" y="2240195"/>
            <a:ext cx="10898642" cy="30386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31"/>
              </a:lnSpc>
            </a:pPr>
            <a:r>
              <a:rPr lang="en-US" sz="2631">
                <a:solidFill>
                  <a:srgbClr val="F0B92D"/>
                </a:solidFill>
                <a:latin typeface="Poppins"/>
                <a:ea typeface="Poppins"/>
                <a:cs typeface="Poppins"/>
                <a:sym typeface="Poppins"/>
              </a:rPr>
              <a:t>🟩 Basic Queries</a:t>
            </a:r>
          </a:p>
          <a:p>
            <a:pPr algn="l">
              <a:lnSpc>
                <a:spcPts val="2631"/>
              </a:lnSpc>
            </a:pPr>
          </a:p>
          <a:p>
            <a:pPr algn="l">
              <a:lnSpc>
                <a:spcPts val="2631"/>
              </a:lnSpc>
            </a:pPr>
            <a:r>
              <a:rPr lang="en-US" sz="2631">
                <a:solidFill>
                  <a:srgbClr val="F0B92D"/>
                </a:solidFill>
                <a:latin typeface="Poppins"/>
                <a:ea typeface="Poppins"/>
                <a:cs typeface="Poppins"/>
                <a:sym typeface="Poppins"/>
              </a:rPr>
              <a:t>Retrieve the total number of orders placed</a:t>
            </a:r>
          </a:p>
          <a:p>
            <a:pPr algn="l">
              <a:lnSpc>
                <a:spcPts val="2631"/>
              </a:lnSpc>
            </a:pPr>
          </a:p>
          <a:p>
            <a:pPr algn="l">
              <a:lnSpc>
                <a:spcPts val="2631"/>
              </a:lnSpc>
            </a:pPr>
            <a:r>
              <a:rPr lang="en-US" sz="2631">
                <a:solidFill>
                  <a:srgbClr val="F0B92D"/>
                </a:solidFill>
                <a:latin typeface="Poppins"/>
                <a:ea typeface="Poppins"/>
                <a:cs typeface="Poppins"/>
                <a:sym typeface="Poppins"/>
              </a:rPr>
              <a:t>Calculate the total revenue generated from pizza sales</a:t>
            </a:r>
          </a:p>
          <a:p>
            <a:pPr algn="l">
              <a:lnSpc>
                <a:spcPts val="2631"/>
              </a:lnSpc>
            </a:pPr>
          </a:p>
          <a:p>
            <a:pPr algn="l">
              <a:lnSpc>
                <a:spcPts val="2631"/>
              </a:lnSpc>
            </a:pPr>
            <a:r>
              <a:rPr lang="en-US" sz="2631">
                <a:solidFill>
                  <a:srgbClr val="F0B92D"/>
                </a:solidFill>
                <a:latin typeface="Poppins"/>
                <a:ea typeface="Poppins"/>
                <a:cs typeface="Poppins"/>
                <a:sym typeface="Poppins"/>
              </a:rPr>
              <a:t>Identify the highest-priced pizza</a:t>
            </a:r>
          </a:p>
          <a:p>
            <a:pPr algn="l">
              <a:lnSpc>
                <a:spcPts val="2631"/>
              </a:lnSpc>
            </a:pPr>
          </a:p>
          <a:p>
            <a:pPr algn="l">
              <a:lnSpc>
                <a:spcPts val="2631"/>
              </a:lnSpc>
            </a:pPr>
            <a:r>
              <a:rPr lang="en-US" sz="2631">
                <a:solidFill>
                  <a:srgbClr val="F0B92D"/>
                </a:solidFill>
                <a:latin typeface="Poppins"/>
                <a:ea typeface="Poppins"/>
                <a:cs typeface="Poppins"/>
                <a:sym typeface="Poppins"/>
              </a:rPr>
              <a:t>Identify the most common pizza size ordered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309136" y="5725161"/>
            <a:ext cx="9945767" cy="30386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30"/>
              </a:lnSpc>
            </a:pPr>
            <a:r>
              <a:rPr lang="en-US" sz="2630">
                <a:solidFill>
                  <a:srgbClr val="F0B92D"/>
                </a:solidFill>
                <a:latin typeface="Poppins"/>
                <a:ea typeface="Poppins"/>
                <a:cs typeface="Poppins"/>
                <a:sym typeface="Poppins"/>
              </a:rPr>
              <a:t>🟨 Intermediate Queries</a:t>
            </a:r>
          </a:p>
          <a:p>
            <a:pPr algn="l">
              <a:lnSpc>
                <a:spcPts val="2630"/>
              </a:lnSpc>
            </a:pPr>
          </a:p>
          <a:p>
            <a:pPr algn="l">
              <a:lnSpc>
                <a:spcPts val="2630"/>
              </a:lnSpc>
            </a:pPr>
            <a:r>
              <a:rPr lang="en-US" sz="2630">
                <a:solidFill>
                  <a:srgbClr val="F0B92D"/>
                </a:solidFill>
                <a:latin typeface="Poppins"/>
                <a:ea typeface="Poppins"/>
                <a:cs typeface="Poppins"/>
                <a:sym typeface="Poppins"/>
              </a:rPr>
              <a:t>Determine distribution of orders by hour of the day</a:t>
            </a:r>
          </a:p>
          <a:p>
            <a:pPr algn="l">
              <a:lnSpc>
                <a:spcPts val="2630"/>
              </a:lnSpc>
            </a:pPr>
          </a:p>
          <a:p>
            <a:pPr algn="l">
              <a:lnSpc>
                <a:spcPts val="2630"/>
              </a:lnSpc>
            </a:pPr>
            <a:r>
              <a:rPr lang="en-US" sz="2630">
                <a:solidFill>
                  <a:srgbClr val="F0B92D"/>
                </a:solidFill>
                <a:latin typeface="Poppins"/>
                <a:ea typeface="Poppins"/>
                <a:cs typeface="Poppins"/>
                <a:sym typeface="Poppins"/>
              </a:rPr>
              <a:t>Find category-wise distribution of pizzas</a:t>
            </a:r>
          </a:p>
          <a:p>
            <a:pPr algn="l">
              <a:lnSpc>
                <a:spcPts val="2630"/>
              </a:lnSpc>
            </a:pPr>
          </a:p>
          <a:p>
            <a:pPr algn="l">
              <a:lnSpc>
                <a:spcPts val="2630"/>
              </a:lnSpc>
            </a:pPr>
            <a:r>
              <a:rPr lang="en-US" sz="2630">
                <a:solidFill>
                  <a:srgbClr val="F0B92D"/>
                </a:solidFill>
                <a:latin typeface="Poppins"/>
                <a:ea typeface="Poppins"/>
                <a:cs typeface="Poppins"/>
                <a:sym typeface="Poppins"/>
              </a:rPr>
              <a:t>Group orders by date and calculate average pizzas per day</a:t>
            </a:r>
          </a:p>
          <a:p>
            <a:pPr algn="l">
              <a:lnSpc>
                <a:spcPts val="2630"/>
              </a:lnSpc>
            </a:pPr>
          </a:p>
          <a:p>
            <a:pPr algn="l">
              <a:lnSpc>
                <a:spcPts val="2630"/>
              </a:lnSpc>
            </a:pPr>
            <a:r>
              <a:rPr lang="en-US" sz="2630">
                <a:solidFill>
                  <a:srgbClr val="F0B92D"/>
                </a:solidFill>
                <a:latin typeface="Poppins"/>
                <a:ea typeface="Poppins"/>
                <a:cs typeface="Poppins"/>
                <a:sym typeface="Poppins"/>
              </a:rPr>
              <a:t>Determine top 3 most ordered pizzas based on revenue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BA0818">
                <a:alpha val="100000"/>
              </a:srgbClr>
            </a:gs>
            <a:gs pos="100000">
              <a:srgbClr val="830007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-7320668" y="2188338"/>
            <a:ext cx="11476358" cy="5910325"/>
          </a:xfrm>
          <a:custGeom>
            <a:avLst/>
            <a:gdLst/>
            <a:ahLst/>
            <a:cxnLst/>
            <a:rect r="r" b="b" t="t" l="l"/>
            <a:pathLst>
              <a:path h="5910325" w="11476358">
                <a:moveTo>
                  <a:pt x="0" y="0"/>
                </a:moveTo>
                <a:lnTo>
                  <a:pt x="11476359" y="0"/>
                </a:lnTo>
                <a:lnTo>
                  <a:pt x="11476359" y="5910324"/>
                </a:lnTo>
                <a:lnTo>
                  <a:pt x="0" y="591032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8498823">
            <a:off x="14433431" y="297841"/>
            <a:ext cx="1285177" cy="2326113"/>
          </a:xfrm>
          <a:custGeom>
            <a:avLst/>
            <a:gdLst/>
            <a:ahLst/>
            <a:cxnLst/>
            <a:rect r="r" b="b" t="t" l="l"/>
            <a:pathLst>
              <a:path h="2326113" w="1285177">
                <a:moveTo>
                  <a:pt x="0" y="0"/>
                </a:moveTo>
                <a:lnTo>
                  <a:pt x="1285177" y="0"/>
                </a:lnTo>
                <a:lnTo>
                  <a:pt x="1285177" y="2326113"/>
                </a:lnTo>
                <a:lnTo>
                  <a:pt x="0" y="23261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59514" y="-35778"/>
            <a:ext cx="1338372" cy="1341727"/>
          </a:xfrm>
          <a:custGeom>
            <a:avLst/>
            <a:gdLst/>
            <a:ahLst/>
            <a:cxnLst/>
            <a:rect r="r" b="b" t="t" l="l"/>
            <a:pathLst>
              <a:path h="1341727" w="1338372">
                <a:moveTo>
                  <a:pt x="0" y="0"/>
                </a:moveTo>
                <a:lnTo>
                  <a:pt x="1338372" y="0"/>
                </a:lnTo>
                <a:lnTo>
                  <a:pt x="1338372" y="1341727"/>
                </a:lnTo>
                <a:lnTo>
                  <a:pt x="0" y="134172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372674" y="320675"/>
            <a:ext cx="15066121" cy="1473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99"/>
              </a:lnSpc>
            </a:pPr>
            <a:r>
              <a:rPr lang="en-US" sz="5499">
                <a:solidFill>
                  <a:srgbClr val="F0B92D"/>
                </a:solidFill>
                <a:latin typeface="Poppins"/>
                <a:ea typeface="Poppins"/>
                <a:cs typeface="Poppins"/>
                <a:sym typeface="Poppins"/>
              </a:rPr>
              <a:t>SQL QUERY CLASSIFICATION – PIZZA SALES ANALYSIS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2063558">
            <a:off x="10358263" y="8453659"/>
            <a:ext cx="1285177" cy="2326113"/>
          </a:xfrm>
          <a:custGeom>
            <a:avLst/>
            <a:gdLst/>
            <a:ahLst/>
            <a:cxnLst/>
            <a:rect r="r" b="b" t="t" l="l"/>
            <a:pathLst>
              <a:path h="2326113" w="1285177">
                <a:moveTo>
                  <a:pt x="0" y="0"/>
                </a:moveTo>
                <a:lnTo>
                  <a:pt x="1285177" y="0"/>
                </a:lnTo>
                <a:lnTo>
                  <a:pt x="1285177" y="2326113"/>
                </a:lnTo>
                <a:lnTo>
                  <a:pt x="0" y="23261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5400000">
            <a:off x="13655778" y="2188338"/>
            <a:ext cx="11476358" cy="5910325"/>
          </a:xfrm>
          <a:custGeom>
            <a:avLst/>
            <a:gdLst/>
            <a:ahLst/>
            <a:cxnLst/>
            <a:rect r="r" b="b" t="t" l="l"/>
            <a:pathLst>
              <a:path h="5910325" w="11476358">
                <a:moveTo>
                  <a:pt x="0" y="0"/>
                </a:moveTo>
                <a:lnTo>
                  <a:pt x="11476358" y="0"/>
                </a:lnTo>
                <a:lnTo>
                  <a:pt x="11476358" y="5910324"/>
                </a:lnTo>
                <a:lnTo>
                  <a:pt x="0" y="591032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-3755670">
            <a:off x="-304395" y="4363377"/>
            <a:ext cx="1285177" cy="2326113"/>
          </a:xfrm>
          <a:custGeom>
            <a:avLst/>
            <a:gdLst/>
            <a:ahLst/>
            <a:cxnLst/>
            <a:rect r="r" b="b" t="t" l="l"/>
            <a:pathLst>
              <a:path h="2326113" w="1285177">
                <a:moveTo>
                  <a:pt x="0" y="0"/>
                </a:moveTo>
                <a:lnTo>
                  <a:pt x="1285177" y="0"/>
                </a:lnTo>
                <a:lnTo>
                  <a:pt x="1285177" y="2326113"/>
                </a:lnTo>
                <a:lnTo>
                  <a:pt x="0" y="23261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028700" y="9261142"/>
            <a:ext cx="1338372" cy="1341727"/>
          </a:xfrm>
          <a:custGeom>
            <a:avLst/>
            <a:gdLst/>
            <a:ahLst/>
            <a:cxnLst/>
            <a:rect r="r" b="b" t="t" l="l"/>
            <a:pathLst>
              <a:path h="1341727" w="1338372">
                <a:moveTo>
                  <a:pt x="0" y="0"/>
                </a:moveTo>
                <a:lnTo>
                  <a:pt x="1338372" y="0"/>
                </a:lnTo>
                <a:lnTo>
                  <a:pt x="1338372" y="1341727"/>
                </a:lnTo>
                <a:lnTo>
                  <a:pt x="0" y="134172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-4885531">
            <a:off x="17172178" y="6713818"/>
            <a:ext cx="1338372" cy="1341727"/>
          </a:xfrm>
          <a:custGeom>
            <a:avLst/>
            <a:gdLst/>
            <a:ahLst/>
            <a:cxnLst/>
            <a:rect r="r" b="b" t="t" l="l"/>
            <a:pathLst>
              <a:path h="1341727" w="1338372">
                <a:moveTo>
                  <a:pt x="0" y="0"/>
                </a:moveTo>
                <a:lnTo>
                  <a:pt x="1338372" y="0"/>
                </a:lnTo>
                <a:lnTo>
                  <a:pt x="1338372" y="1341726"/>
                </a:lnTo>
                <a:lnTo>
                  <a:pt x="0" y="134172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540908" y="2800274"/>
            <a:ext cx="11625739" cy="2371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630"/>
              </a:lnSpc>
              <a:spcBef>
                <a:spcPct val="0"/>
              </a:spcBef>
            </a:pPr>
            <a:r>
              <a:rPr lang="en-US" sz="2630">
                <a:solidFill>
                  <a:srgbClr val="F0B92D"/>
                </a:solidFill>
                <a:latin typeface="Poppins"/>
                <a:ea typeface="Poppins"/>
                <a:cs typeface="Poppins"/>
                <a:sym typeface="Poppins"/>
              </a:rPr>
              <a:t>🟥 Advanced Queries</a:t>
            </a:r>
          </a:p>
          <a:p>
            <a:pPr algn="just">
              <a:lnSpc>
                <a:spcPts val="2630"/>
              </a:lnSpc>
              <a:spcBef>
                <a:spcPct val="0"/>
              </a:spcBef>
            </a:pPr>
          </a:p>
          <a:p>
            <a:pPr algn="just">
              <a:lnSpc>
                <a:spcPts val="2630"/>
              </a:lnSpc>
              <a:spcBef>
                <a:spcPct val="0"/>
              </a:spcBef>
            </a:pPr>
            <a:r>
              <a:rPr lang="en-US" sz="2630">
                <a:solidFill>
                  <a:srgbClr val="F0B92D"/>
                </a:solidFill>
                <a:latin typeface="Poppins"/>
                <a:ea typeface="Poppins"/>
                <a:cs typeface="Poppins"/>
                <a:sym typeface="Poppins"/>
              </a:rPr>
              <a:t>Calculate percentage contribution of each pizza type to total revenue</a:t>
            </a:r>
          </a:p>
          <a:p>
            <a:pPr algn="just">
              <a:lnSpc>
                <a:spcPts val="2630"/>
              </a:lnSpc>
              <a:spcBef>
                <a:spcPct val="0"/>
              </a:spcBef>
            </a:pPr>
          </a:p>
          <a:p>
            <a:pPr algn="just">
              <a:lnSpc>
                <a:spcPts val="2630"/>
              </a:lnSpc>
              <a:spcBef>
                <a:spcPct val="0"/>
              </a:spcBef>
            </a:pPr>
            <a:r>
              <a:rPr lang="en-US" sz="2630">
                <a:solidFill>
                  <a:srgbClr val="F0B92D"/>
                </a:solidFill>
                <a:latin typeface="Poppins"/>
                <a:ea typeface="Poppins"/>
                <a:cs typeface="Poppins"/>
                <a:sym typeface="Poppins"/>
              </a:rPr>
              <a:t>Analyze cumulative revenue generated over time</a:t>
            </a:r>
          </a:p>
          <a:p>
            <a:pPr algn="just">
              <a:lnSpc>
                <a:spcPts val="2630"/>
              </a:lnSpc>
              <a:spcBef>
                <a:spcPct val="0"/>
              </a:spcBef>
            </a:pPr>
          </a:p>
          <a:p>
            <a:pPr algn="just">
              <a:lnSpc>
                <a:spcPts val="2630"/>
              </a:lnSpc>
              <a:spcBef>
                <a:spcPct val="0"/>
              </a:spcBef>
            </a:pPr>
            <a:r>
              <a:rPr lang="en-US" sz="2630">
                <a:solidFill>
                  <a:srgbClr val="F0B92D"/>
                </a:solidFill>
                <a:latin typeface="Poppins"/>
                <a:ea typeface="Poppins"/>
                <a:cs typeface="Poppins"/>
                <a:sym typeface="Poppins"/>
              </a:rPr>
              <a:t>Find top 3 most ordered pizza types by revenue for each category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367072" y="8494477"/>
            <a:ext cx="13382956" cy="11638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21"/>
              </a:lnSpc>
            </a:pPr>
            <a:r>
              <a:rPr lang="en-US" sz="222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These queries progressively analyze sales performance, customer preferences, and revenue distribution using SQL joins, aggregation, and window functions.</a:t>
            </a:r>
          </a:p>
          <a:p>
            <a:pPr algn="just">
              <a:lnSpc>
                <a:spcPts val="2981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BA0818">
                <a:alpha val="100000"/>
              </a:srgbClr>
            </a:gs>
            <a:gs pos="100000">
              <a:srgbClr val="830007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4885531">
            <a:off x="17172178" y="6713818"/>
            <a:ext cx="1338372" cy="1341727"/>
          </a:xfrm>
          <a:custGeom>
            <a:avLst/>
            <a:gdLst/>
            <a:ahLst/>
            <a:cxnLst/>
            <a:rect r="r" b="b" t="t" l="l"/>
            <a:pathLst>
              <a:path h="1341727" w="1338372">
                <a:moveTo>
                  <a:pt x="0" y="0"/>
                </a:moveTo>
                <a:lnTo>
                  <a:pt x="1338372" y="0"/>
                </a:lnTo>
                <a:lnTo>
                  <a:pt x="1338372" y="1341726"/>
                </a:lnTo>
                <a:lnTo>
                  <a:pt x="0" y="13417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49661" y="2744124"/>
            <a:ext cx="9626455" cy="3500529"/>
          </a:xfrm>
          <a:custGeom>
            <a:avLst/>
            <a:gdLst/>
            <a:ahLst/>
            <a:cxnLst/>
            <a:rect r="r" b="b" t="t" l="l"/>
            <a:pathLst>
              <a:path h="3500529" w="9626455">
                <a:moveTo>
                  <a:pt x="0" y="0"/>
                </a:moveTo>
                <a:lnTo>
                  <a:pt x="9626456" y="0"/>
                </a:lnTo>
                <a:lnTo>
                  <a:pt x="9626456" y="3500530"/>
                </a:lnTo>
                <a:lnTo>
                  <a:pt x="0" y="35005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612897" y="7384681"/>
            <a:ext cx="4641844" cy="1842564"/>
          </a:xfrm>
          <a:custGeom>
            <a:avLst/>
            <a:gdLst/>
            <a:ahLst/>
            <a:cxnLst/>
            <a:rect r="r" b="b" t="t" l="l"/>
            <a:pathLst>
              <a:path h="1842564" w="4641844">
                <a:moveTo>
                  <a:pt x="0" y="0"/>
                </a:moveTo>
                <a:lnTo>
                  <a:pt x="4641845" y="0"/>
                </a:lnTo>
                <a:lnTo>
                  <a:pt x="4641845" y="1842564"/>
                </a:lnTo>
                <a:lnTo>
                  <a:pt x="0" y="184256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467901" y="338314"/>
            <a:ext cx="6917531" cy="927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00"/>
              </a:lnSpc>
              <a:spcBef>
                <a:spcPct val="0"/>
              </a:spcBef>
            </a:pPr>
            <a:r>
              <a:rPr lang="en-US" sz="6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Basic Queries 🔹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02922" y="1472847"/>
            <a:ext cx="14242043" cy="647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00"/>
              </a:lnSpc>
              <a:spcBef>
                <a:spcPct val="0"/>
              </a:spcBef>
            </a:pPr>
            <a:r>
              <a:rPr lang="en-US" sz="4500">
                <a:solidFill>
                  <a:srgbClr val="E6C8BD"/>
                </a:solidFill>
                <a:latin typeface="Poppins"/>
                <a:ea typeface="Poppins"/>
                <a:cs typeface="Poppins"/>
                <a:sym typeface="Poppins"/>
              </a:rPr>
              <a:t>-- R</a:t>
            </a:r>
            <a:r>
              <a:rPr lang="en-US" sz="4500">
                <a:solidFill>
                  <a:srgbClr val="E6C8BD"/>
                </a:solidFill>
                <a:latin typeface="Poppins"/>
                <a:ea typeface="Poppins"/>
                <a:cs typeface="Poppins"/>
                <a:sym typeface="Poppins"/>
              </a:rPr>
              <a:t>etrieve the total number of orders placed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BA0818">
                <a:alpha val="100000"/>
              </a:srgbClr>
            </a:gs>
            <a:gs pos="100000">
              <a:srgbClr val="830007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4885531">
            <a:off x="17172178" y="6713818"/>
            <a:ext cx="1338372" cy="1341727"/>
          </a:xfrm>
          <a:custGeom>
            <a:avLst/>
            <a:gdLst/>
            <a:ahLst/>
            <a:cxnLst/>
            <a:rect r="r" b="b" t="t" l="l"/>
            <a:pathLst>
              <a:path h="1341727" w="1338372">
                <a:moveTo>
                  <a:pt x="0" y="0"/>
                </a:moveTo>
                <a:lnTo>
                  <a:pt x="1338372" y="0"/>
                </a:lnTo>
                <a:lnTo>
                  <a:pt x="1338372" y="1341726"/>
                </a:lnTo>
                <a:lnTo>
                  <a:pt x="0" y="13417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43339" y="2804680"/>
            <a:ext cx="14185177" cy="2662666"/>
          </a:xfrm>
          <a:custGeom>
            <a:avLst/>
            <a:gdLst/>
            <a:ahLst/>
            <a:cxnLst/>
            <a:rect r="r" b="b" t="t" l="l"/>
            <a:pathLst>
              <a:path h="2662666" w="14185177">
                <a:moveTo>
                  <a:pt x="0" y="0"/>
                </a:moveTo>
                <a:lnTo>
                  <a:pt x="14185176" y="0"/>
                </a:lnTo>
                <a:lnTo>
                  <a:pt x="14185176" y="2662666"/>
                </a:lnTo>
                <a:lnTo>
                  <a:pt x="0" y="266266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131591" y="6236016"/>
            <a:ext cx="3854409" cy="2297330"/>
          </a:xfrm>
          <a:custGeom>
            <a:avLst/>
            <a:gdLst/>
            <a:ahLst/>
            <a:cxnLst/>
            <a:rect r="r" b="b" t="t" l="l"/>
            <a:pathLst>
              <a:path h="2297330" w="3854409">
                <a:moveTo>
                  <a:pt x="0" y="0"/>
                </a:moveTo>
                <a:lnTo>
                  <a:pt x="3854409" y="0"/>
                </a:lnTo>
                <a:lnTo>
                  <a:pt x="3854409" y="2297330"/>
                </a:lnTo>
                <a:lnTo>
                  <a:pt x="0" y="229733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467901" y="338314"/>
            <a:ext cx="6917531" cy="927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00"/>
              </a:lnSpc>
              <a:spcBef>
                <a:spcPct val="0"/>
              </a:spcBef>
            </a:pPr>
            <a:r>
              <a:rPr lang="en-US" sz="6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Basic Queries 🔹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82033" y="1472847"/>
            <a:ext cx="16896194" cy="647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00"/>
              </a:lnSpc>
              <a:spcBef>
                <a:spcPct val="0"/>
              </a:spcBef>
            </a:pPr>
            <a:r>
              <a:rPr lang="en-US" sz="4500">
                <a:solidFill>
                  <a:srgbClr val="E6C8BD"/>
                </a:solidFill>
                <a:latin typeface="Poppins"/>
                <a:ea typeface="Poppins"/>
                <a:cs typeface="Poppins"/>
                <a:sym typeface="Poppins"/>
              </a:rPr>
              <a:t>–- Calcula</a:t>
            </a:r>
            <a:r>
              <a:rPr lang="en-US" sz="4500">
                <a:solidFill>
                  <a:srgbClr val="E6C8BD"/>
                </a:solidFill>
                <a:latin typeface="Poppins"/>
                <a:ea typeface="Poppins"/>
                <a:cs typeface="Poppins"/>
                <a:sym typeface="Poppins"/>
              </a:rPr>
              <a:t>te the total revenue generated from pizza sales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BA0818">
                <a:alpha val="100000"/>
              </a:srgbClr>
            </a:gs>
            <a:gs pos="100000">
              <a:srgbClr val="830007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4885531">
            <a:off x="17172178" y="6713818"/>
            <a:ext cx="1338372" cy="1341727"/>
          </a:xfrm>
          <a:custGeom>
            <a:avLst/>
            <a:gdLst/>
            <a:ahLst/>
            <a:cxnLst/>
            <a:rect r="r" b="b" t="t" l="l"/>
            <a:pathLst>
              <a:path h="1341727" w="1338372">
                <a:moveTo>
                  <a:pt x="0" y="0"/>
                </a:moveTo>
                <a:lnTo>
                  <a:pt x="1338372" y="0"/>
                </a:lnTo>
                <a:lnTo>
                  <a:pt x="1338372" y="1341726"/>
                </a:lnTo>
                <a:lnTo>
                  <a:pt x="0" y="13417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60060" y="2264103"/>
            <a:ext cx="13013768" cy="3651157"/>
          </a:xfrm>
          <a:custGeom>
            <a:avLst/>
            <a:gdLst/>
            <a:ahLst/>
            <a:cxnLst/>
            <a:rect r="r" b="b" t="t" l="l"/>
            <a:pathLst>
              <a:path h="3651157" w="13013768">
                <a:moveTo>
                  <a:pt x="0" y="0"/>
                </a:moveTo>
                <a:lnTo>
                  <a:pt x="13013768" y="0"/>
                </a:lnTo>
                <a:lnTo>
                  <a:pt x="13013768" y="3651158"/>
                </a:lnTo>
                <a:lnTo>
                  <a:pt x="0" y="36511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957243" y="6239111"/>
            <a:ext cx="5657396" cy="3193286"/>
          </a:xfrm>
          <a:custGeom>
            <a:avLst/>
            <a:gdLst/>
            <a:ahLst/>
            <a:cxnLst/>
            <a:rect r="r" b="b" t="t" l="l"/>
            <a:pathLst>
              <a:path h="3193286" w="5657396">
                <a:moveTo>
                  <a:pt x="0" y="0"/>
                </a:moveTo>
                <a:lnTo>
                  <a:pt x="5657396" y="0"/>
                </a:lnTo>
                <a:lnTo>
                  <a:pt x="5657396" y="3193286"/>
                </a:lnTo>
                <a:lnTo>
                  <a:pt x="0" y="319328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467901" y="338314"/>
            <a:ext cx="6917531" cy="927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00"/>
              </a:lnSpc>
              <a:spcBef>
                <a:spcPct val="0"/>
              </a:spcBef>
            </a:pPr>
            <a:r>
              <a:rPr lang="en-US" sz="6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Basic Queries 🔹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39838" y="1303514"/>
            <a:ext cx="10701945" cy="639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48"/>
              </a:lnSpc>
              <a:spcBef>
                <a:spcPct val="0"/>
              </a:spcBef>
            </a:pPr>
            <a:r>
              <a:rPr lang="en-US" sz="4448">
                <a:solidFill>
                  <a:srgbClr val="E6C8BD"/>
                </a:solidFill>
                <a:latin typeface="Poppins"/>
                <a:ea typeface="Poppins"/>
                <a:cs typeface="Poppins"/>
                <a:sym typeface="Poppins"/>
              </a:rPr>
              <a:t>–- Iden</a:t>
            </a:r>
            <a:r>
              <a:rPr lang="en-US" sz="4448">
                <a:solidFill>
                  <a:srgbClr val="E6C8BD"/>
                </a:solidFill>
                <a:latin typeface="Poppins"/>
                <a:ea typeface="Poppins"/>
                <a:cs typeface="Poppins"/>
                <a:sym typeface="Poppins"/>
              </a:rPr>
              <a:t>tify the highest-priced pizza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BA0818">
                <a:alpha val="100000"/>
              </a:srgbClr>
            </a:gs>
            <a:gs pos="100000">
              <a:srgbClr val="830007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4885531">
            <a:off x="17172178" y="6713818"/>
            <a:ext cx="1338372" cy="1341727"/>
          </a:xfrm>
          <a:custGeom>
            <a:avLst/>
            <a:gdLst/>
            <a:ahLst/>
            <a:cxnLst/>
            <a:rect r="r" b="b" t="t" l="l"/>
            <a:pathLst>
              <a:path h="1341727" w="1338372">
                <a:moveTo>
                  <a:pt x="0" y="0"/>
                </a:moveTo>
                <a:lnTo>
                  <a:pt x="1338372" y="0"/>
                </a:lnTo>
                <a:lnTo>
                  <a:pt x="1338372" y="1341726"/>
                </a:lnTo>
                <a:lnTo>
                  <a:pt x="0" y="13417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38998" y="2432345"/>
            <a:ext cx="15244642" cy="3353821"/>
          </a:xfrm>
          <a:custGeom>
            <a:avLst/>
            <a:gdLst/>
            <a:ahLst/>
            <a:cxnLst/>
            <a:rect r="r" b="b" t="t" l="l"/>
            <a:pathLst>
              <a:path h="3353821" w="15244642">
                <a:moveTo>
                  <a:pt x="0" y="0"/>
                </a:moveTo>
                <a:lnTo>
                  <a:pt x="15244643" y="0"/>
                </a:lnTo>
                <a:lnTo>
                  <a:pt x="15244643" y="3353821"/>
                </a:lnTo>
                <a:lnTo>
                  <a:pt x="0" y="335382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990999" y="6291466"/>
            <a:ext cx="3892642" cy="3709888"/>
          </a:xfrm>
          <a:custGeom>
            <a:avLst/>
            <a:gdLst/>
            <a:ahLst/>
            <a:cxnLst/>
            <a:rect r="r" b="b" t="t" l="l"/>
            <a:pathLst>
              <a:path h="3709888" w="3892642">
                <a:moveTo>
                  <a:pt x="0" y="0"/>
                </a:moveTo>
                <a:lnTo>
                  <a:pt x="3892642" y="0"/>
                </a:lnTo>
                <a:lnTo>
                  <a:pt x="3892642" y="3709888"/>
                </a:lnTo>
                <a:lnTo>
                  <a:pt x="0" y="370988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467901" y="338314"/>
            <a:ext cx="6917531" cy="927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00"/>
              </a:lnSpc>
              <a:spcBef>
                <a:spcPct val="0"/>
              </a:spcBef>
            </a:pPr>
            <a:r>
              <a:rPr lang="en-US" sz="6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Basic Queries 🔹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39838" y="1303514"/>
            <a:ext cx="14374801" cy="639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48"/>
              </a:lnSpc>
              <a:spcBef>
                <a:spcPct val="0"/>
              </a:spcBef>
            </a:pPr>
            <a:r>
              <a:rPr lang="en-US" sz="4448">
                <a:solidFill>
                  <a:srgbClr val="E6C8BD"/>
                </a:solidFill>
                <a:latin typeface="Poppins"/>
                <a:ea typeface="Poppins"/>
                <a:cs typeface="Poppins"/>
                <a:sym typeface="Poppins"/>
              </a:rPr>
              <a:t>–- Iden</a:t>
            </a:r>
            <a:r>
              <a:rPr lang="en-US" sz="4448">
                <a:solidFill>
                  <a:srgbClr val="E6C8BD"/>
                </a:solidFill>
                <a:latin typeface="Poppins"/>
                <a:ea typeface="Poppins"/>
                <a:cs typeface="Poppins"/>
                <a:sym typeface="Poppins"/>
              </a:rPr>
              <a:t>tify the most common pizza size ordered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BA0818">
                <a:alpha val="100000"/>
              </a:srgbClr>
            </a:gs>
            <a:gs pos="100000">
              <a:srgbClr val="830007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4885531">
            <a:off x="17172178" y="6713818"/>
            <a:ext cx="1338372" cy="1341727"/>
          </a:xfrm>
          <a:custGeom>
            <a:avLst/>
            <a:gdLst/>
            <a:ahLst/>
            <a:cxnLst/>
            <a:rect r="r" b="b" t="t" l="l"/>
            <a:pathLst>
              <a:path h="1341727" w="1338372">
                <a:moveTo>
                  <a:pt x="0" y="0"/>
                </a:moveTo>
                <a:lnTo>
                  <a:pt x="1338372" y="0"/>
                </a:lnTo>
                <a:lnTo>
                  <a:pt x="1338372" y="1341726"/>
                </a:lnTo>
                <a:lnTo>
                  <a:pt x="0" y="13417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2576771"/>
            <a:ext cx="13239186" cy="1857672"/>
          </a:xfrm>
          <a:custGeom>
            <a:avLst/>
            <a:gdLst/>
            <a:ahLst/>
            <a:cxnLst/>
            <a:rect r="r" b="b" t="t" l="l"/>
            <a:pathLst>
              <a:path h="1857672" w="13239186">
                <a:moveTo>
                  <a:pt x="0" y="0"/>
                </a:moveTo>
                <a:lnTo>
                  <a:pt x="13239186" y="0"/>
                </a:lnTo>
                <a:lnTo>
                  <a:pt x="13239186" y="1857672"/>
                </a:lnTo>
                <a:lnTo>
                  <a:pt x="0" y="185767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387316" y="4660221"/>
            <a:ext cx="4124923" cy="5466594"/>
          </a:xfrm>
          <a:custGeom>
            <a:avLst/>
            <a:gdLst/>
            <a:ahLst/>
            <a:cxnLst/>
            <a:rect r="r" b="b" t="t" l="l"/>
            <a:pathLst>
              <a:path h="5466594" w="4124923">
                <a:moveTo>
                  <a:pt x="0" y="0"/>
                </a:moveTo>
                <a:lnTo>
                  <a:pt x="4124923" y="0"/>
                </a:lnTo>
                <a:lnTo>
                  <a:pt x="4124923" y="5466594"/>
                </a:lnTo>
                <a:lnTo>
                  <a:pt x="0" y="546659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703363" y="338314"/>
            <a:ext cx="8930164" cy="927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00"/>
              </a:lnSpc>
              <a:spcBef>
                <a:spcPct val="0"/>
              </a:spcBef>
            </a:pPr>
            <a:r>
              <a:rPr lang="en-US" sz="6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Intermediate </a:t>
            </a:r>
            <a:r>
              <a:rPr lang="en-US" sz="6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Queries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508840" y="458080"/>
            <a:ext cx="16063951" cy="23444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51"/>
              </a:lnSpc>
              <a:spcBef>
                <a:spcPct val="0"/>
              </a:spcBef>
            </a:pPr>
          </a:p>
          <a:p>
            <a:pPr algn="l">
              <a:lnSpc>
                <a:spcPts val="4551"/>
              </a:lnSpc>
              <a:spcBef>
                <a:spcPct val="0"/>
              </a:spcBef>
            </a:pPr>
          </a:p>
          <a:p>
            <a:pPr algn="l">
              <a:lnSpc>
                <a:spcPts val="4400"/>
              </a:lnSpc>
              <a:spcBef>
                <a:spcPct val="0"/>
              </a:spcBef>
            </a:pPr>
            <a:r>
              <a:rPr lang="en-US" sz="4400">
                <a:solidFill>
                  <a:srgbClr val="E6C8BD"/>
                </a:solidFill>
                <a:latin typeface="Poppins"/>
                <a:ea typeface="Poppins"/>
                <a:cs typeface="Poppins"/>
                <a:sym typeface="Poppins"/>
              </a:rPr>
              <a:t>-- Determine distribution of orders by hour of the day</a:t>
            </a:r>
          </a:p>
          <a:p>
            <a:pPr algn="l">
              <a:lnSpc>
                <a:spcPts val="4551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DAGpwCemv3k</dc:identifier>
  <dcterms:modified xsi:type="dcterms:W3CDTF">2011-08-01T06:04:30Z</dcterms:modified>
  <cp:revision>1</cp:revision>
  <dc:title>sql project on Pizza sales</dc:title>
</cp:coreProperties>
</file>

<file path=docProps/thumbnail.jpeg>
</file>